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2" r:id="rId2"/>
    <p:sldId id="259" r:id="rId3"/>
    <p:sldId id="260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79D6D-5EBC-44CB-B3EF-87104274AB9B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95026-9195-4EA8-BD64-DFAAE8EA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4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like a personal trainer or a physiotherapist where you are the centre of attention, the focus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non-verbal communication through touch, with ‘leader’ and ‘follower’ in  </a:t>
            </a:r>
            <a:endParaRPr lang="en-GB" dirty="0">
              <a:latin typeface="Calibri Light" pitchFamily="34" charset="0"/>
              <a:cs typeface="Calibri Light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19718-D55E-4F2D-AE8C-2AFF07547A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22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4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9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3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8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9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9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7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43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53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60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2A7EC-782A-40A2-9ABF-BFC49508C655}" type="datetimeFigureOut">
              <a:rPr lang="en-GB" smtClean="0"/>
              <a:pPr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33B4-12E9-47FB-B67F-F9DE2DFDA6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52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4624"/>
            <a:ext cx="9217024" cy="1143000"/>
          </a:xfrm>
        </p:spPr>
        <p:txBody>
          <a:bodyPr>
            <a:noAutofit/>
          </a:bodyPr>
          <a:lstStyle/>
          <a:p>
            <a:br>
              <a:rPr lang="en-GB" sz="2800" dirty="0"/>
            </a:br>
            <a:r>
              <a:rPr lang="en-GB" sz="2800" dirty="0"/>
              <a:t>"An Overview including Non-Motor Symptoms, </a:t>
            </a:r>
            <a:r>
              <a:rPr lang="en-GB" sz="2800" dirty="0" err="1"/>
              <a:t>eg</a:t>
            </a:r>
            <a:r>
              <a:rPr lang="en-GB" sz="2800" dirty="0"/>
              <a:t> Apathy"</a:t>
            </a:r>
            <a:br>
              <a:rPr lang="en-GB" sz="2800" dirty="0"/>
            </a:br>
            <a:r>
              <a:rPr lang="en-GB" sz="2800" dirty="0" err="1"/>
              <a:t>Hagop</a:t>
            </a:r>
            <a:r>
              <a:rPr lang="en-GB" sz="2800" dirty="0"/>
              <a:t> </a:t>
            </a:r>
            <a:r>
              <a:rPr lang="en-GB" sz="2800" dirty="0" err="1"/>
              <a:t>Bessos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256584"/>
          </a:xfrm>
        </p:spPr>
        <p:txBody>
          <a:bodyPr>
            <a:noAutofit/>
          </a:bodyPr>
          <a:lstStyle/>
          <a:p>
            <a:r>
              <a:rPr lang="en-GB" sz="1400" i="1" dirty="0"/>
              <a:t>History of Levodopa and Dopamine Agonists: Benefits and Myths. </a:t>
            </a:r>
            <a:r>
              <a:rPr lang="en-GB" sz="1400" dirty="0"/>
              <a:t> </a:t>
            </a:r>
          </a:p>
          <a:p>
            <a:pPr marL="0" indent="0">
              <a:buNone/>
            </a:pPr>
            <a:r>
              <a:rPr lang="en-GB" sz="1200" dirty="0"/>
              <a:t>          Stanley </a:t>
            </a:r>
            <a:r>
              <a:rPr lang="en-GB" sz="1200" dirty="0" err="1"/>
              <a:t>Fahn</a:t>
            </a:r>
            <a:r>
              <a:rPr lang="en-GB" sz="1200" dirty="0"/>
              <a:t> MD, Columbia University, New York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1400" i="1" dirty="0"/>
              <a:t>Can We Predict And Therefore Minimise Falls in PD? </a:t>
            </a:r>
            <a:r>
              <a:rPr lang="en-GB" sz="1400" dirty="0"/>
              <a:t> </a:t>
            </a:r>
          </a:p>
          <a:p>
            <a:pPr marL="0" indent="0">
              <a:buNone/>
            </a:pPr>
            <a:r>
              <a:rPr lang="en-GB" sz="1200" dirty="0"/>
              <a:t>          Lynn Rochester PhD, Newcastle University</a:t>
            </a:r>
            <a:endParaRPr lang="en-GB" sz="1400" dirty="0"/>
          </a:p>
          <a:p>
            <a:endParaRPr lang="en-GB" sz="1400" i="1" dirty="0"/>
          </a:p>
          <a:p>
            <a:r>
              <a:rPr lang="en-GB" sz="1400" i="1" dirty="0"/>
              <a:t>Can We Predict Falls?</a:t>
            </a:r>
            <a:r>
              <a:rPr lang="en-GB" sz="1400" dirty="0"/>
              <a:t> </a:t>
            </a:r>
          </a:p>
          <a:p>
            <a:pPr marL="0" indent="0">
              <a:buNone/>
            </a:pPr>
            <a:r>
              <a:rPr lang="en-GB" sz="1200" dirty="0"/>
              <a:t>          Colleen Canning PhD, Australia</a:t>
            </a:r>
          </a:p>
          <a:p>
            <a:endParaRPr lang="en-GB" sz="1400" i="1" dirty="0"/>
          </a:p>
          <a:p>
            <a:r>
              <a:rPr lang="en-GB" sz="1400" i="1" dirty="0"/>
              <a:t>Factors that Contribute to Falls </a:t>
            </a:r>
          </a:p>
          <a:p>
            <a:pPr marL="0" indent="0">
              <a:buNone/>
            </a:pPr>
            <a:r>
              <a:rPr lang="en-GB" sz="1200" dirty="0"/>
              <a:t>          </a:t>
            </a:r>
            <a:r>
              <a:rPr lang="en-GB" sz="1200" dirty="0" err="1"/>
              <a:t>Anat</a:t>
            </a:r>
            <a:r>
              <a:rPr lang="en-GB" sz="1200" dirty="0"/>
              <a:t> </a:t>
            </a:r>
            <a:r>
              <a:rPr lang="en-GB" sz="1200" dirty="0" err="1"/>
              <a:t>Mirelman</a:t>
            </a:r>
            <a:r>
              <a:rPr lang="en-GB" sz="1200" dirty="0"/>
              <a:t> PhD, Tel Aviv</a:t>
            </a:r>
          </a:p>
          <a:p>
            <a:endParaRPr lang="en-GB" sz="1400" i="1" dirty="0"/>
          </a:p>
          <a:p>
            <a:r>
              <a:rPr lang="en-GB" sz="1400" i="1" dirty="0"/>
              <a:t>What is apathy? </a:t>
            </a:r>
          </a:p>
          <a:p>
            <a:pPr marL="0" indent="0">
              <a:buNone/>
            </a:pPr>
            <a:r>
              <a:rPr lang="en-GB" sz="1100" i="1" dirty="0"/>
              <a:t>           </a:t>
            </a:r>
            <a:r>
              <a:rPr lang="en-GB" sz="1100" dirty="0"/>
              <a:t>Kathy </a:t>
            </a:r>
            <a:r>
              <a:rPr lang="en-GB" sz="1100" dirty="0" err="1"/>
              <a:t>Dujardin</a:t>
            </a:r>
            <a:r>
              <a:rPr lang="en-GB" sz="1100" dirty="0"/>
              <a:t> PhD,  Lille University Medical Centre, France</a:t>
            </a:r>
          </a:p>
          <a:p>
            <a:endParaRPr lang="en-GB" sz="1400" i="1" dirty="0"/>
          </a:p>
          <a:p>
            <a:r>
              <a:rPr lang="en-GB" sz="1400" i="1" dirty="0"/>
              <a:t>Managing Peripheral Problems in PD</a:t>
            </a:r>
            <a:r>
              <a:rPr lang="en-GB" sz="1400" dirty="0"/>
              <a:t> </a:t>
            </a:r>
            <a:r>
              <a:rPr lang="en-GB" sz="1100" dirty="0"/>
              <a:t>Dr Lim Shen-Yang, Division of Neurology, University of Malaya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 algn="ctr">
              <a:buNone/>
            </a:pPr>
            <a:r>
              <a:rPr lang="en-GB" sz="1400" b="1" dirty="0"/>
              <a:t>Synopses of the above topics available on Branch website, or by post from Olivia Bell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213042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829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 Light" pitchFamily="34" charset="0"/>
                <a:cs typeface="Calibri Light" pitchFamily="34" charset="0"/>
              </a:rPr>
              <a:t>What can help us deal with apathy?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libri Light" pitchFamily="34" charset="0"/>
                <a:cs typeface="Calibri Light" pitchFamily="34" charset="0"/>
              </a:rPr>
              <a:t>Apathy  overlaps:</a:t>
            </a:r>
          </a:p>
          <a:p>
            <a:pPr lvl="1"/>
            <a:r>
              <a:rPr lang="en-GB" sz="2000" dirty="0" err="1">
                <a:latin typeface="Calibri Light" pitchFamily="34" charset="0"/>
                <a:cs typeface="Calibri Light" pitchFamily="34" charset="0"/>
              </a:rPr>
              <a:t>Anhedonia</a:t>
            </a:r>
            <a:endParaRPr lang="en-GB" sz="2000" dirty="0">
              <a:latin typeface="Calibri Light" pitchFamily="34" charset="0"/>
              <a:cs typeface="Calibri Light" pitchFamily="34" charset="0"/>
            </a:endParaRPr>
          </a:p>
          <a:p>
            <a:pPr lvl="1"/>
            <a:r>
              <a:rPr lang="en-GB" sz="2000" dirty="0">
                <a:latin typeface="Calibri Light" pitchFamily="34" charset="0"/>
                <a:cs typeface="Calibri Light" pitchFamily="34" charset="0"/>
              </a:rPr>
              <a:t>Fatigue</a:t>
            </a:r>
          </a:p>
          <a:p>
            <a:pPr lvl="1"/>
            <a:r>
              <a:rPr lang="en-GB" sz="2000" dirty="0">
                <a:latin typeface="Calibri Light" pitchFamily="34" charset="0"/>
                <a:cs typeface="Calibri Light" pitchFamily="34" charset="0"/>
              </a:rPr>
              <a:t>Anxiety</a:t>
            </a:r>
          </a:p>
          <a:p>
            <a:pPr>
              <a:buNone/>
            </a:pPr>
            <a:endParaRPr lang="en-GB" sz="2400" dirty="0">
              <a:latin typeface="Calibri Light" pitchFamily="34" charset="0"/>
              <a:cs typeface="Calibri Light" pitchFamily="34" charset="0"/>
            </a:endParaRPr>
          </a:p>
          <a:p>
            <a:pPr>
              <a:buNone/>
            </a:pPr>
            <a:r>
              <a:rPr lang="en-GB" sz="2400" dirty="0">
                <a:latin typeface="Calibri Light" pitchFamily="34" charset="0"/>
                <a:cs typeface="Calibri Light" pitchFamily="34" charset="0"/>
              </a:rPr>
              <a:t>So we need </a:t>
            </a:r>
            <a:r>
              <a:rPr lang="en-GB" sz="2400" b="1" dirty="0">
                <a:latin typeface="Calibri Light" pitchFamily="34" charset="0"/>
                <a:cs typeface="Calibri Light" pitchFamily="34" charset="0"/>
              </a:rPr>
              <a:t>high reward</a:t>
            </a:r>
          </a:p>
          <a:p>
            <a:r>
              <a:rPr lang="en-GB" sz="2400" dirty="0">
                <a:latin typeface="Calibri Light" pitchFamily="34" charset="0"/>
                <a:cs typeface="Calibri Light" pitchFamily="34" charset="0"/>
              </a:rPr>
              <a:t>Great personal value </a:t>
            </a:r>
          </a:p>
          <a:p>
            <a:r>
              <a:rPr lang="en-GB" sz="2400" dirty="0">
                <a:latin typeface="Calibri Light" pitchFamily="34" charset="0"/>
                <a:cs typeface="Calibri Light" pitchFamily="34" charset="0"/>
              </a:rPr>
              <a:t>Differs by each individual</a:t>
            </a:r>
          </a:p>
          <a:p>
            <a:pPr>
              <a:buNone/>
            </a:pPr>
            <a:r>
              <a:rPr lang="en-GB" sz="2400" dirty="0">
                <a:latin typeface="Calibri Light" pitchFamily="34" charset="0"/>
                <a:cs typeface="Calibri Light" pitchFamily="34" charset="0"/>
              </a:rPr>
              <a:t>     </a:t>
            </a:r>
          </a:p>
          <a:p>
            <a:pPr>
              <a:buNone/>
            </a:pPr>
            <a:r>
              <a:rPr lang="en-GB" sz="2400" dirty="0">
                <a:latin typeface="Calibri Light" pitchFamily="34" charset="0"/>
                <a:cs typeface="Calibri Light" pitchFamily="34" charset="0"/>
              </a:rPr>
              <a:t>High reward leads to behaviour and action: vigour and persistence</a:t>
            </a:r>
          </a:p>
        </p:txBody>
      </p:sp>
      <p:pic>
        <p:nvPicPr>
          <p:cNvPr id="4" name="Picture 7" descr="https://lh3.googleusercontent.com/rGHozHS8j-qMoVy_fWpJ1UjQQzo5cXYXddCVzWrMZYcRn0EcKoRa0YPuqdJTpeABlHU7FG0D-jRXlO0B4c0lvnwWo8eQBaSfEPy7MLa2wy4K7BnW7onAKryMOaGkklsrT_Ef_RK_xj06dc0CzVia4qE0-VXBLrwTI1Vz6aN7xG0Ew6bjFcfW-0SNKx6yYy3YuVaIsvx5pT7p6vZDgpCXMDqRyUq9AqbOSFCbWIoJT9nAtgnIsxFxYgi6X3bDqFFI3uErrjV_6s-Npeme8vgNgBNGzIAsObQuV6nteBNXUhvlhQxSWobAwWtm5__cU3Tm_E6r5PCRb-M4-NmKg6y-0fBqukAMRu6kyLQ4qWvnyIFR1uIDYWTGSkd9Ll5IctjTv3tfr-ur-aP5AGP88fvfJngmYHiZLHOTNv7fSlsFLEerw2tAGUE8xRCztLfL7hiAlWH2p9GyDt9fN_YVQAV_dWc0gKdHD-gQt7ISU3iy2NTYS2wSkq_X6x0CMTdWqfJ5ReOKSQmrTqi7R3vL01Cw9VwtB1wZkeaf4LZzekw1MVResR8hcQl1otNoqMB2WWPZKqyWrKmwEEZ7HLP9_5Hhyvqbu5PtWxWKnLa22O3eZIzUb_gOBkAqMnJXuBphdKTtG2-gjdGrB8dhZu1lYTIacgaztu5aMYPYZvXRaa1UulCLCMBu8vGEPg=w1628-h867-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0644" y="2132857"/>
            <a:ext cx="4842321" cy="2580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 Light" pitchFamily="34" charset="0"/>
                <a:cs typeface="Calibri Light" pitchFamily="34" charset="0"/>
              </a:rPr>
              <a:t>What’s suggested?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77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>
                <a:latin typeface="Calibri Light" pitchFamily="34" charset="0"/>
                <a:cs typeface="Calibri Light" pitchFamily="34" charset="0"/>
              </a:rPr>
              <a:t>Non-pharmacological treatment of apathy in PD:</a:t>
            </a:r>
          </a:p>
          <a:p>
            <a:pPr lvl="0"/>
            <a:r>
              <a:rPr lang="en-GB" sz="2400" dirty="0">
                <a:latin typeface="Calibri Light" pitchFamily="34" charset="0"/>
                <a:cs typeface="Calibri Light" pitchFamily="34" charset="0"/>
              </a:rPr>
              <a:t>Tango</a:t>
            </a:r>
          </a:p>
          <a:p>
            <a:pPr lvl="0"/>
            <a:r>
              <a:rPr lang="en-GB" sz="2400" dirty="0">
                <a:latin typeface="Calibri Light" pitchFamily="34" charset="0"/>
                <a:cs typeface="Calibri Light" pitchFamily="34" charset="0"/>
              </a:rPr>
              <a:t>Nordic walking</a:t>
            </a:r>
          </a:p>
          <a:p>
            <a:pPr lvl="0"/>
            <a:r>
              <a:rPr lang="en-GB" sz="2400" dirty="0">
                <a:latin typeface="Calibri Light" pitchFamily="34" charset="0"/>
                <a:cs typeface="Calibri Light" pitchFamily="34" charset="0"/>
              </a:rPr>
              <a:t>Physical therapy one-to-one</a:t>
            </a:r>
          </a:p>
          <a:p>
            <a:pPr lvl="0">
              <a:buNone/>
            </a:pPr>
            <a:endParaRPr lang="en-GB" sz="2400" dirty="0">
              <a:latin typeface="Calibri Light" pitchFamily="34" charset="0"/>
              <a:cs typeface="Calibri Light" pitchFamily="34" charset="0"/>
            </a:endParaRPr>
          </a:p>
          <a:p>
            <a:endParaRPr lang="en-GB" sz="2400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4" name="Picture 4" descr="https://lh3.googleusercontent.com/A_wUtxH037uU93RNyNQRJdTaBuSAsFbscRNzX4HLZ-_ilQ9XDM9x_OCWmEFe0UXny8PlkpR_xEoR5vT6E0ZLYdbbx253iBdEB9fS6JcwvbPiM6Lb7YTCvkPvPb4kbMJXztnpoZStkxmwCZBsKg_zB-yhQu2XcAuxQXLMh87tE6FGVjZ4Bhh8RagYwWeNIXTDtd1AqnNukxFuGa3DaUca9ZMlTrzokAeNCgrWs-NBiscByfALIsbVPY3sezxbSa70rSvecUiGq1_lyrc1y1c30uU983ZlOqg7mEuxxso1JIN4AnJ-wZNyEielIe9KeBZXvxVCmKmmGquqc3v9JkZ2FMD2J3TEyuPuJMnC_2GbjuxFeVEb0yI1aoHUqa6CegGeZS2Waxj1NtuF4kssbcbdgwmbLkiK9IPvnPL85-215Q6CxjlXQn4l0Q2FevgDP3k52DY_8NAMwhVRajIDu0g9WJrZ8xfRAVXLFoVi7FEIOan5v5KOhxq7OmZeSJR9zvkzWHlmRz1ZiY9PQVtUoBKUwtQU28WnGoNOM_aYycxXnGeBatczO2Aa0uHTFBoVmXJiIs1n3wemcXY6YzfT2Pm8vH8YyRtu-MRRzmBxqS_pwfjyxNL8HlimImVb9j22UVIVZdpB8AUzoUCHkOZNAVPer8c5cLK1YAGFd7RoxYS7bfN8y3JKKXk5Gw=w1558-h867-no"/>
          <p:cNvPicPr>
            <a:picLocks noChangeAspect="1" noChangeArrowheads="1"/>
          </p:cNvPicPr>
          <p:nvPr/>
        </p:nvPicPr>
        <p:blipFill>
          <a:blip r:embed="rId2" cstate="print"/>
          <a:srcRect l="5039" r="5426"/>
          <a:stretch>
            <a:fillRect/>
          </a:stretch>
        </p:blipFill>
        <p:spPr bwMode="auto">
          <a:xfrm>
            <a:off x="5375920" y="3284984"/>
            <a:ext cx="5100274" cy="316835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19536" y="3429001"/>
            <a:ext cx="30243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 “HHI stimulates the tactile sensory system via non-verbal communication.  Interactions from hands, torso and arms form a sensory tactile communication channel about movement goals between partners during cooperative physical interactions.”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 Light" pitchFamily="34" charset="0"/>
                <a:cs typeface="Calibri Light" pitchFamily="34" charset="0"/>
              </a:rPr>
              <a:t>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Identify the reward</a:t>
            </a:r>
          </a:p>
          <a:p>
            <a:pPr lvl="0">
              <a:lnSpc>
                <a:spcPct val="120000"/>
              </a:lnSpc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People:  Find an activity that involves other people – either one other person, or a like-minded group</a:t>
            </a:r>
          </a:p>
          <a:p>
            <a:pPr lvl="0">
              <a:lnSpc>
                <a:spcPct val="120000"/>
              </a:lnSpc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Music and rhythm:  Find an activity that is driven by music and/or rhythm </a:t>
            </a:r>
            <a:endParaRPr lang="en-GB" dirty="0">
              <a:latin typeface="Calibri Light" pitchFamily="34" charset="0"/>
              <a:cs typeface="Calibri Light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Get out into the open air (implied with Nordic walking).</a:t>
            </a:r>
            <a:endParaRPr lang="en-GB" dirty="0">
              <a:latin typeface="Calibri Light" pitchFamily="34" charset="0"/>
              <a:cs typeface="Calibri Light" pitchFamily="34" charset="0"/>
            </a:endParaRPr>
          </a:p>
          <a:p>
            <a:pPr>
              <a:lnSpc>
                <a:spcPct val="120000"/>
              </a:lnSpc>
            </a:pPr>
            <a:endParaRPr lang="en-GB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 Light" pitchFamily="34" charset="0"/>
                <a:cs typeface="Calibri Light" pitchFamily="34" charset="0"/>
              </a:rPr>
              <a:t>The key to 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556793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Enjoyment :</a:t>
            </a:r>
          </a:p>
          <a:p>
            <a:pPr>
              <a:lnSpc>
                <a:spcPct val="150000"/>
              </a:lnSpc>
              <a:buNone/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       In company with other people (HHI)</a:t>
            </a:r>
          </a:p>
          <a:p>
            <a:pPr>
              <a:lnSpc>
                <a:spcPct val="150000"/>
              </a:lnSpc>
              <a:buNone/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            Being the focus of professional attention</a:t>
            </a:r>
          </a:p>
          <a:p>
            <a:pPr>
              <a:lnSpc>
                <a:spcPct val="150000"/>
              </a:lnSpc>
              <a:buNone/>
            </a:pPr>
            <a:r>
              <a:rPr lang="en-GB" b="1" dirty="0">
                <a:latin typeface="Calibri Light" pitchFamily="34" charset="0"/>
                <a:cs typeface="Calibri Light" pitchFamily="34" charset="0"/>
              </a:rPr>
              <a:t>                 &amp; with music and/or rhythm</a:t>
            </a:r>
            <a:endParaRPr lang="en-GB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 "An Overview including Non-Motor Symptoms, eg Apathy" Hagop Bessos </vt:lpstr>
      <vt:lpstr>What can help us deal with apathy?</vt:lpstr>
      <vt:lpstr>What’s suggested?</vt:lpstr>
      <vt:lpstr>What can we do?</vt:lpstr>
      <vt:lpstr>The key to motivation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"An Overview including Non-Motor Symptoms, eg Apathy" Hagop Bessos </dc:title>
  <dc:creator>david melton</dc:creator>
  <cp:lastModifiedBy>david melton</cp:lastModifiedBy>
  <cp:revision>1</cp:revision>
  <dcterms:created xsi:type="dcterms:W3CDTF">2019-11-16T18:14:47Z</dcterms:created>
  <dcterms:modified xsi:type="dcterms:W3CDTF">2019-11-16T19:59:58Z</dcterms:modified>
</cp:coreProperties>
</file>