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sldIdLst>
    <p:sldId id="256" r:id="rId2"/>
    <p:sldId id="302" r:id="rId3"/>
    <p:sldId id="344" r:id="rId4"/>
    <p:sldId id="259" r:id="rId5"/>
    <p:sldId id="300" r:id="rId6"/>
    <p:sldId id="301" r:id="rId7"/>
    <p:sldId id="304" r:id="rId8"/>
    <p:sldId id="261" r:id="rId9"/>
    <p:sldId id="345" r:id="rId10"/>
    <p:sldId id="346" r:id="rId11"/>
    <p:sldId id="347" r:id="rId12"/>
    <p:sldId id="286" r:id="rId13"/>
    <p:sldId id="309" r:id="rId14"/>
    <p:sldId id="276" r:id="rId15"/>
    <p:sldId id="349" r:id="rId16"/>
    <p:sldId id="348" r:id="rId17"/>
    <p:sldId id="350" r:id="rId18"/>
    <p:sldId id="352" r:id="rId19"/>
    <p:sldId id="353" r:id="rId20"/>
    <p:sldId id="275" r:id="rId21"/>
  </p:sldIdLst>
  <p:sldSz cx="21386800" cy="15122525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2008" y="-120"/>
      </p:cViewPr>
      <p:guideLst>
        <p:guide orient="horz" pos="4763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E495-D50E-5147-AA4C-A9E20FB61CEA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2950"/>
            <a:ext cx="52514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EFB2-379D-BC4F-91E1-C41D34F2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en.wikipedia.org/wiki/Passive_immunization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en.wikipedia.org/wiki/Passive_immunizatio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DBS most common surgical treatment for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DBS most common surgical treatment for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Destry</a:t>
            </a:r>
            <a:r>
              <a:rPr lang="en-US" dirty="0" smtClean="0"/>
              <a:t> tissue in </a:t>
            </a:r>
            <a:r>
              <a:rPr lang="en-US" dirty="0" err="1" smtClean="0"/>
              <a:t>thalamusk</a:t>
            </a:r>
            <a:r>
              <a:rPr lang="en-US" dirty="0" smtClean="0"/>
              <a:t> known to cause the tremor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2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University of California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Passive immunization is direct introduction of these elements into the body, instead of production of these elements by the body itself.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exposing an animal to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immunogen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controlled way, its body can learn to protect itself: this is called active immunization.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University of California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Passive immunization is direct introduction of these elements into the body, instead of production of these elements by the body itself.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exposing an animal to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immunogen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controlled way, its body can learn to protect itself: this is called active immunization.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2EFB2-379D-BC4F-91E1-C41D34F2C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000" y="4697727"/>
            <a:ext cx="18180801" cy="3241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45" y="8569282"/>
            <a:ext cx="14970311" cy="38648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C24D-7653-2B47-989A-89F1B5493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A5AD-AF45-BE44-B357-7124ED934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8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6890" y="606159"/>
            <a:ext cx="4811244" cy="129021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667" y="606159"/>
            <a:ext cx="14222694" cy="129021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8984-9C09-6F4C-989C-A5114B575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1930-1B8D-414A-817D-91B235EC5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314" y="9717614"/>
            <a:ext cx="18180801" cy="30038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314" y="6409562"/>
            <a:ext cx="18180801" cy="330805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38C7-9703-3A40-9DD9-AFA9F23D1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67" y="3528066"/>
            <a:ext cx="9516970" cy="99802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165" y="3528066"/>
            <a:ext cx="9516968" cy="99802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E8AB-EFFB-2C4B-B572-73E5A0D8F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7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666" y="3385506"/>
            <a:ext cx="9449617" cy="1409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666" y="4795385"/>
            <a:ext cx="9449617" cy="871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028" y="3385506"/>
            <a:ext cx="9454105" cy="1409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028" y="4795385"/>
            <a:ext cx="9454105" cy="871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85A18-BDD6-154E-988F-1C804FB0D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5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0BE8-A1A9-F746-B7CD-241D28FE4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6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2A32-BCC7-054D-B122-3802FE68D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3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601668"/>
            <a:ext cx="7036136" cy="25627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744" y="601668"/>
            <a:ext cx="11957390" cy="12906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667" y="3164371"/>
            <a:ext cx="7036136" cy="103439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E26A-627C-3049-8530-C1299F8EB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598" y="10585319"/>
            <a:ext cx="12832978" cy="1250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598" y="1351509"/>
            <a:ext cx="12832978" cy="90732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598" y="11835800"/>
            <a:ext cx="12832978" cy="1774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7EE0-F29F-0F4A-9A2E-35485164F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667" y="606158"/>
            <a:ext cx="19249467" cy="25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08620" tIns="104310" rIns="208620" bIns="104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667" y="3528066"/>
            <a:ext cx="19249467" cy="9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667" y="13771017"/>
            <a:ext cx="4990853" cy="10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-109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794" y="13771017"/>
            <a:ext cx="6771214" cy="10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-109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7282" y="13771017"/>
            <a:ext cx="4990851" cy="10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>
            <a:lvl1pPr algn="r">
              <a:defRPr sz="3200"/>
            </a:lvl1pPr>
          </a:lstStyle>
          <a:p>
            <a:pPr>
              <a:defRPr/>
            </a:pPr>
            <a:fld id="{C229A67C-FAF0-184D-97E7-38C16A0AF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6pPr>
      <a:lvl7pPr marL="914400"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7pPr>
      <a:lvl8pPr marL="1371600"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8pPr>
      <a:lvl9pPr marL="1828800" algn="ctr" defTabSz="2085975" rtl="0" eaLnBrk="1" fontAlgn="base" hangingPunct="1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9pPr>
    </p:titleStyle>
    <p:bodyStyle>
      <a:lvl1pPr marL="782638" indent="-782638" algn="l" defTabSz="2085975" rtl="0" eaLnBrk="1" fontAlgn="base" hangingPunct="1">
        <a:spcBef>
          <a:spcPct val="20000"/>
        </a:spcBef>
        <a:spcAft>
          <a:spcPct val="0"/>
        </a:spcAft>
        <a:buChar char="•"/>
        <a:defRPr sz="73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1695450" indent="-652463" algn="l" defTabSz="2085975" rtl="0" eaLnBrk="1" fontAlgn="base" hangingPunct="1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  <a:ea typeface="ＭＳ Ｐゴシック" pitchFamily="-109" charset="-128"/>
        </a:defRPr>
      </a:lvl2pPr>
      <a:lvl3pPr marL="2608263" indent="-522288" algn="l" defTabSz="2085975" rtl="0" eaLnBrk="1" fontAlgn="base" hangingPunct="1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  <a:ea typeface="ＭＳ Ｐゴシック" pitchFamily="-109" charset="-128"/>
        </a:defRPr>
      </a:lvl3pPr>
      <a:lvl4pPr marL="3651250" indent="-522288" algn="l" defTabSz="2085975" rtl="0" eaLnBrk="1" fontAlgn="base" hangingPunct="1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ＭＳ Ｐゴシック" pitchFamily="-109" charset="-128"/>
        </a:defRPr>
      </a:lvl4pPr>
      <a:lvl5pPr marL="4694238" indent="-522288" algn="l" defTabSz="2085975" rtl="0" eaLnBrk="1" fontAlgn="base" hangingPunct="1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109" charset="-128"/>
        </a:defRPr>
      </a:lvl5pPr>
      <a:lvl6pPr marL="5151438" indent="-522288" algn="l" defTabSz="2085975" rtl="0" eaLnBrk="1" fontAlgn="base" hangingPunct="1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6pPr>
      <a:lvl7pPr marL="5608638" indent="-522288" algn="l" defTabSz="2085975" rtl="0" eaLnBrk="1" fontAlgn="base" hangingPunct="1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7pPr>
      <a:lvl8pPr marL="6065838" indent="-522288" algn="l" defTabSz="2085975" rtl="0" eaLnBrk="1" fontAlgn="base" hangingPunct="1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8pPr>
      <a:lvl9pPr marL="6523038" indent="-522288" algn="l" defTabSz="2085975" rtl="0" eaLnBrk="1" fontAlgn="base" hangingPunct="1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1"/>
          <a:stretch/>
        </p:blipFill>
        <p:spPr>
          <a:xfrm>
            <a:off x="3466625" y="990855"/>
            <a:ext cx="16149202" cy="12380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404626" y="-1432138"/>
            <a:ext cx="8350761" cy="832000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8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tibod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565" y="1970839"/>
            <a:ext cx="3525883" cy="324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211660"/>
            <a:ext cx="19249467" cy="1759179"/>
          </a:xfrm>
        </p:spPr>
        <p:txBody>
          <a:bodyPr/>
          <a:lstStyle/>
          <a:p>
            <a:r>
              <a:rPr lang="en-US" sz="6600" b="1" u="sng" dirty="0" err="1" smtClean="0"/>
              <a:t>aSyn</a:t>
            </a:r>
            <a:r>
              <a:rPr lang="en-US" sz="6600" b="1" u="sng" dirty="0" smtClean="0"/>
              <a:t> vaccine - passive immunization</a:t>
            </a:r>
            <a:endParaRPr lang="en-US" sz="6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68967" y="1970839"/>
            <a:ext cx="8051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/>
              <a:t>Prothena</a:t>
            </a:r>
            <a:r>
              <a:rPr lang="en-US" sz="8000" b="1" dirty="0" smtClean="0"/>
              <a:t>/Roche</a:t>
            </a:r>
            <a:endParaRPr lang="en-US" sz="8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PRX002 vaccine </a:t>
            </a:r>
            <a:r>
              <a:rPr lang="en-US" sz="5400" dirty="0"/>
              <a:t>- humanized 9E4 </a:t>
            </a:r>
            <a:r>
              <a:rPr lang="en-US" sz="5400" dirty="0" smtClean="0"/>
              <a:t>antibody </a:t>
            </a:r>
            <a:r>
              <a:rPr lang="en-US" sz="5400" dirty="0"/>
              <a:t>that </a:t>
            </a:r>
            <a:r>
              <a:rPr lang="en-US" sz="5400" dirty="0" err="1" smtClean="0"/>
              <a:t>recognises</a:t>
            </a:r>
            <a:r>
              <a:rPr lang="en-US" sz="5400" dirty="0" smtClean="0"/>
              <a:t> </a:t>
            </a:r>
            <a:r>
              <a:rPr lang="en-US" sz="5400" dirty="0" err="1"/>
              <a:t>aSyn</a:t>
            </a:r>
            <a:r>
              <a:rPr lang="en-US" sz="5400" dirty="0"/>
              <a:t> 118-</a:t>
            </a:r>
            <a:r>
              <a:rPr lang="en-US" sz="5400" dirty="0" smtClean="0"/>
              <a:t>126  </a:t>
            </a:r>
            <a:endParaRPr lang="en-US" sz="5400" dirty="0"/>
          </a:p>
          <a:p>
            <a:r>
              <a:rPr lang="en-US" sz="5400" dirty="0"/>
              <a:t>Phase 1A = 30 patients; Safe and well </a:t>
            </a:r>
            <a:r>
              <a:rPr lang="en-US" sz="5400" dirty="0" smtClean="0"/>
              <a:t>tolerated </a:t>
            </a:r>
            <a:endParaRPr lang="en-US" sz="5400" dirty="0"/>
          </a:p>
          <a:p>
            <a:r>
              <a:rPr lang="en-US" sz="5400" dirty="0" smtClean="0"/>
              <a:t>Reduced </a:t>
            </a:r>
            <a:r>
              <a:rPr lang="en-US" sz="5400" dirty="0" err="1"/>
              <a:t>aSyn</a:t>
            </a:r>
            <a:r>
              <a:rPr lang="en-US" sz="5400" dirty="0"/>
              <a:t> levels in plasma after 1 administration</a:t>
            </a:r>
          </a:p>
          <a:p>
            <a:r>
              <a:rPr lang="en-US" sz="5400" dirty="0"/>
              <a:t>Phase 1B ongoing - ascending dose in PD patients.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4811" y="9380994"/>
            <a:ext cx="17848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endParaRPr lang="en-US" sz="5400" dirty="0"/>
          </a:p>
          <a:p>
            <a:pPr marL="685800" indent="-685800">
              <a:buFont typeface="Arial"/>
              <a:buChar char="•"/>
            </a:pPr>
            <a:r>
              <a:rPr lang="en-US" sz="5400" dirty="0" smtClean="0"/>
              <a:t>Many reports </a:t>
            </a:r>
            <a:r>
              <a:rPr lang="en-US" sz="5400" dirty="0"/>
              <a:t>from other groups on anti-</a:t>
            </a:r>
            <a:r>
              <a:rPr lang="en-US" sz="5400" dirty="0" err="1"/>
              <a:t>aSyn</a:t>
            </a:r>
            <a:r>
              <a:rPr lang="en-US" sz="5400" dirty="0"/>
              <a:t> antibodies protecting against </a:t>
            </a:r>
            <a:r>
              <a:rPr lang="en-US" sz="5400" dirty="0" err="1" smtClean="0"/>
              <a:t>dopamineric</a:t>
            </a:r>
            <a:r>
              <a:rPr lang="en-US" sz="5400" dirty="0" smtClean="0"/>
              <a:t> neurons loss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098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T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062" y="1608547"/>
            <a:ext cx="5279592" cy="3959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211660"/>
            <a:ext cx="19249467" cy="1759179"/>
          </a:xfrm>
        </p:spPr>
        <p:txBody>
          <a:bodyPr/>
          <a:lstStyle/>
          <a:p>
            <a:r>
              <a:rPr lang="en-US" sz="6600" b="1" u="sng" dirty="0" smtClean="0"/>
              <a:t>Small molecules against </a:t>
            </a:r>
            <a:r>
              <a:rPr lang="en-US" sz="6600" b="1" u="sng" dirty="0" err="1" smtClean="0"/>
              <a:t>aSyn</a:t>
            </a:r>
            <a:endParaRPr lang="en-US" sz="6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99651" y="1970839"/>
            <a:ext cx="7879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/>
              <a:t>Neuropore</a:t>
            </a:r>
            <a:r>
              <a:rPr lang="en-US" sz="8000" b="1" dirty="0" smtClean="0"/>
              <a:t>/UCB</a:t>
            </a:r>
            <a:endParaRPr lang="en-US" sz="8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8667" y="3782046"/>
            <a:ext cx="19249467" cy="9980282"/>
          </a:xfrm>
        </p:spPr>
        <p:txBody>
          <a:bodyPr/>
          <a:lstStyle/>
          <a:p>
            <a:r>
              <a:rPr lang="en-US" sz="5400" b="1" dirty="0" smtClean="0"/>
              <a:t>NPT200-11 drug </a:t>
            </a:r>
            <a:r>
              <a:rPr lang="en-US" sz="5400" dirty="0" smtClean="0"/>
              <a:t>– similar to NPT100-18A</a:t>
            </a:r>
            <a:endParaRPr lang="en-US" sz="5400" dirty="0"/>
          </a:p>
          <a:p>
            <a:r>
              <a:rPr lang="en-US" sz="5400" dirty="0" smtClean="0"/>
              <a:t>NPT100-18A experiments (Price et al, Brain, 2016)</a:t>
            </a:r>
          </a:p>
          <a:p>
            <a:pPr lvl="1"/>
            <a:r>
              <a:rPr lang="en-US" sz="4500" dirty="0" smtClean="0"/>
              <a:t>reduce </a:t>
            </a:r>
            <a:r>
              <a:rPr lang="en-US" sz="4500" dirty="0" err="1"/>
              <a:t>aSyn</a:t>
            </a:r>
            <a:r>
              <a:rPr lang="en-US" sz="4500" dirty="0"/>
              <a:t> oligomer formation </a:t>
            </a:r>
            <a:endParaRPr lang="en-US" sz="4500" dirty="0" smtClean="0"/>
          </a:p>
          <a:p>
            <a:pPr lvl="1"/>
            <a:r>
              <a:rPr lang="en-US" sz="4500" dirty="0" smtClean="0"/>
              <a:t>reduce reduced </a:t>
            </a:r>
            <a:r>
              <a:rPr lang="en-US" sz="4500" dirty="0" err="1" smtClean="0"/>
              <a:t>aSyn</a:t>
            </a:r>
            <a:r>
              <a:rPr lang="en-US" sz="4500" dirty="0" smtClean="0"/>
              <a:t> toxicity,</a:t>
            </a:r>
          </a:p>
          <a:p>
            <a:pPr lvl="1"/>
            <a:r>
              <a:rPr lang="en-US" sz="4500" dirty="0" smtClean="0"/>
              <a:t>ameliorate </a:t>
            </a:r>
            <a:r>
              <a:rPr lang="en-US" sz="4500" dirty="0" err="1"/>
              <a:t>behaviour</a:t>
            </a:r>
            <a:r>
              <a:rPr lang="en-US" sz="4500" dirty="0"/>
              <a:t> (mThy1-haSyn mouse model</a:t>
            </a:r>
            <a:r>
              <a:rPr lang="en-US" sz="4500" dirty="0" smtClean="0"/>
              <a:t>)</a:t>
            </a:r>
            <a:endParaRPr lang="en-US" sz="5400" dirty="0" smtClean="0"/>
          </a:p>
          <a:p>
            <a:r>
              <a:rPr lang="en-US" sz="5400" dirty="0" smtClean="0"/>
              <a:t>Phase </a:t>
            </a:r>
            <a:r>
              <a:rPr lang="en-US" sz="5400" dirty="0"/>
              <a:t>I</a:t>
            </a:r>
            <a:r>
              <a:rPr lang="en-US" sz="5400" dirty="0" smtClean="0"/>
              <a:t> complete </a:t>
            </a:r>
            <a:r>
              <a:rPr lang="en-US" sz="5400" dirty="0"/>
              <a:t>= 8</a:t>
            </a:r>
            <a:r>
              <a:rPr lang="en-US" sz="5400" dirty="0" smtClean="0"/>
              <a:t> </a:t>
            </a:r>
            <a:r>
              <a:rPr lang="en-US" sz="5400" dirty="0"/>
              <a:t>patients; Safe and well </a:t>
            </a:r>
            <a:r>
              <a:rPr lang="en-US" sz="5400" dirty="0" smtClean="0"/>
              <a:t>tolerated </a:t>
            </a:r>
            <a:endParaRPr lang="en-US" sz="5400" dirty="0"/>
          </a:p>
          <a:p>
            <a:r>
              <a:rPr lang="en-US" sz="5400" dirty="0" smtClean="0"/>
              <a:t>Phase II in planning stages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smtClean="0"/>
              <a:t>Clinical Trials with therapeutics against </a:t>
            </a:r>
            <a:r>
              <a:rPr lang="en-US" sz="6600" b="1" u="sng" dirty="0" err="1" smtClean="0"/>
              <a:t>aSyn</a:t>
            </a:r>
            <a:endParaRPr lang="en-US" sz="6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126204"/>
            <a:ext cx="17843334" cy="103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Plenary Session Day 3 – Stem cells and </a:t>
            </a:r>
            <a:r>
              <a:rPr lang="en-US" dirty="0" err="1" smtClean="0"/>
              <a:t>iPS</a:t>
            </a:r>
            <a:r>
              <a:rPr lang="en-US" dirty="0" smtClean="0"/>
              <a:t> cells: where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502154"/>
            <a:ext cx="19249467" cy="9980282"/>
          </a:xfrm>
        </p:spPr>
        <p:txBody>
          <a:bodyPr/>
          <a:lstStyle/>
          <a:p>
            <a:r>
              <a:rPr lang="en-US" sz="6000" dirty="0" smtClean="0"/>
              <a:t>Cell replacement of lost DA neurons in PD</a:t>
            </a:r>
            <a:endParaRPr lang="en-US" sz="6000" dirty="0"/>
          </a:p>
          <a:p>
            <a:r>
              <a:rPr lang="en-US" sz="6000" dirty="0" smtClean="0"/>
              <a:t>PAST - Fetal transplants in PD patients – variable results: </a:t>
            </a:r>
          </a:p>
          <a:p>
            <a:pPr lvl="1"/>
            <a:r>
              <a:rPr lang="en-US" sz="5100" dirty="0" smtClean="0"/>
              <a:t>different doses of cells</a:t>
            </a:r>
          </a:p>
          <a:p>
            <a:pPr lvl="1"/>
            <a:r>
              <a:rPr lang="en-US" sz="5100" dirty="0" smtClean="0"/>
              <a:t>different delivery method</a:t>
            </a:r>
          </a:p>
          <a:p>
            <a:pPr lvl="1"/>
            <a:r>
              <a:rPr lang="en-US" sz="5100" dirty="0" smtClean="0"/>
              <a:t>different </a:t>
            </a:r>
            <a:r>
              <a:rPr lang="en-US" sz="5100" dirty="0" err="1" smtClean="0"/>
              <a:t>immunosupression</a:t>
            </a:r>
            <a:endParaRPr lang="en-US" sz="5100" dirty="0"/>
          </a:p>
          <a:p>
            <a:pPr lvl="1"/>
            <a:r>
              <a:rPr lang="en-US" sz="5100" dirty="0" smtClean="0"/>
              <a:t>different primary end points</a:t>
            </a:r>
          </a:p>
        </p:txBody>
      </p:sp>
      <p:pic>
        <p:nvPicPr>
          <p:cNvPr id="5" name="Picture 4" descr="9-week fe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77" y="5237009"/>
            <a:ext cx="9066357" cy="33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9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502154"/>
            <a:ext cx="19249467" cy="9980282"/>
          </a:xfrm>
        </p:spPr>
        <p:txBody>
          <a:bodyPr/>
          <a:lstStyle/>
          <a:p>
            <a:r>
              <a:rPr lang="en-US" sz="6000" dirty="0" smtClean="0"/>
              <a:t>Cell replacement of lost DA neurons in PD</a:t>
            </a:r>
            <a:endParaRPr lang="en-US" sz="6000" dirty="0"/>
          </a:p>
          <a:p>
            <a:r>
              <a:rPr lang="en-US" sz="6000" dirty="0" smtClean="0"/>
              <a:t>PAST - Fetal transplants in PD patients – variable results: </a:t>
            </a:r>
          </a:p>
          <a:p>
            <a:pPr lvl="1"/>
            <a:r>
              <a:rPr lang="en-US" sz="5100" dirty="0" smtClean="0"/>
              <a:t>different doses of cells</a:t>
            </a:r>
          </a:p>
          <a:p>
            <a:pPr lvl="1"/>
            <a:r>
              <a:rPr lang="en-US" sz="5100" dirty="0" smtClean="0"/>
              <a:t>different delivery method</a:t>
            </a:r>
          </a:p>
          <a:p>
            <a:pPr lvl="1"/>
            <a:r>
              <a:rPr lang="en-US" sz="5100" dirty="0" smtClean="0"/>
              <a:t>different </a:t>
            </a:r>
            <a:r>
              <a:rPr lang="en-US" sz="5100" dirty="0" err="1" smtClean="0"/>
              <a:t>immunosupression</a:t>
            </a:r>
            <a:endParaRPr lang="en-US" sz="5100" dirty="0"/>
          </a:p>
          <a:p>
            <a:pPr lvl="1"/>
            <a:r>
              <a:rPr lang="en-US" sz="5100" dirty="0" smtClean="0"/>
              <a:t>different primary end points</a:t>
            </a:r>
          </a:p>
        </p:txBody>
      </p:sp>
      <p:pic>
        <p:nvPicPr>
          <p:cNvPr id="5" name="Picture 4" descr="9-week fe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77" y="5237009"/>
            <a:ext cx="9066357" cy="33137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79753" y="10035850"/>
            <a:ext cx="16063001" cy="4968282"/>
            <a:chOff x="1115616" y="4157563"/>
            <a:chExt cx="7405302" cy="2290458"/>
          </a:xfrm>
        </p:grpSpPr>
        <p:pic>
          <p:nvPicPr>
            <p:cNvPr id="8" name="Picture 7" descr="Untitled-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5616" y="4157563"/>
              <a:ext cx="6912768" cy="195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42378" y="6093296"/>
              <a:ext cx="1978540" cy="35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Arial"/>
                  <a:cs typeface="Arial"/>
                </a:rPr>
                <a:t>(</a:t>
              </a:r>
              <a:r>
                <a:rPr lang="en-US" sz="4400" baseline="30000" dirty="0" smtClean="0">
                  <a:latin typeface="Arial"/>
                  <a:cs typeface="Arial"/>
                </a:rPr>
                <a:t>18</a:t>
              </a:r>
              <a:r>
                <a:rPr lang="en-US" sz="4400" dirty="0" smtClean="0">
                  <a:latin typeface="Arial"/>
                  <a:cs typeface="Arial"/>
                </a:rPr>
                <a:t>F-DOPA PET)</a:t>
              </a:r>
              <a:endParaRPr lang="en-US" sz="44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110626" y="9234723"/>
            <a:ext cx="6048537" cy="2139873"/>
            <a:chOff x="4509161" y="417538"/>
            <a:chExt cx="2788473" cy="986516"/>
          </a:xfrm>
        </p:grpSpPr>
        <p:sp>
          <p:nvSpPr>
            <p:cNvPr id="11" name="TextBox 10"/>
            <p:cNvSpPr txBox="1"/>
            <p:nvPr/>
          </p:nvSpPr>
          <p:spPr>
            <a:xfrm>
              <a:off x="5124067" y="417538"/>
              <a:ext cx="2173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unilateral graft here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4509161" y="602204"/>
              <a:ext cx="614906" cy="80185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893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502154"/>
            <a:ext cx="19249467" cy="9980282"/>
          </a:xfrm>
        </p:spPr>
        <p:txBody>
          <a:bodyPr/>
          <a:lstStyle/>
          <a:p>
            <a:r>
              <a:rPr lang="en-US" sz="6000" dirty="0" smtClean="0"/>
              <a:t>Cell replacement of lost DA neurons in PD</a:t>
            </a:r>
            <a:endParaRPr lang="en-US" sz="6000" dirty="0"/>
          </a:p>
          <a:p>
            <a:r>
              <a:rPr lang="en-US" sz="6000" dirty="0" smtClean="0"/>
              <a:t>PAST - Fetal transplants in PD patients – variable results: </a:t>
            </a:r>
          </a:p>
          <a:p>
            <a:pPr lvl="1"/>
            <a:r>
              <a:rPr lang="en-US" sz="5100" dirty="0" smtClean="0"/>
              <a:t>different doses of cells</a:t>
            </a:r>
          </a:p>
          <a:p>
            <a:pPr lvl="1"/>
            <a:r>
              <a:rPr lang="en-US" sz="5100" dirty="0" smtClean="0"/>
              <a:t>different delivery method</a:t>
            </a:r>
          </a:p>
          <a:p>
            <a:pPr lvl="1"/>
            <a:r>
              <a:rPr lang="en-US" sz="5100" dirty="0" smtClean="0"/>
              <a:t>different </a:t>
            </a:r>
            <a:r>
              <a:rPr lang="en-US" sz="5100" dirty="0" err="1" smtClean="0"/>
              <a:t>immunosupression</a:t>
            </a:r>
            <a:endParaRPr lang="en-US" sz="5100" dirty="0"/>
          </a:p>
          <a:p>
            <a:pPr lvl="1"/>
            <a:r>
              <a:rPr lang="en-US" sz="5100" dirty="0" smtClean="0"/>
              <a:t>different primary end points</a:t>
            </a:r>
          </a:p>
          <a:p>
            <a:r>
              <a:rPr lang="en-US" sz="6000" dirty="0" smtClean="0"/>
              <a:t>PRESENT - TRANSEURO using fetal grafts</a:t>
            </a:r>
          </a:p>
          <a:p>
            <a:pPr lvl="1"/>
            <a:r>
              <a:rPr lang="en-US" sz="5100" dirty="0"/>
              <a:t>b</a:t>
            </a:r>
            <a:r>
              <a:rPr lang="en-US" sz="5100" dirty="0" smtClean="0"/>
              <a:t>etter selection of patients (&lt;65, &lt;10 years duration, minimal LIDs)</a:t>
            </a:r>
          </a:p>
          <a:p>
            <a:pPr lvl="1"/>
            <a:r>
              <a:rPr lang="en-US" sz="5100" dirty="0" smtClean="0"/>
              <a:t>same dose of cells, same delivery method,</a:t>
            </a:r>
          </a:p>
          <a:p>
            <a:pPr lvl="1"/>
            <a:r>
              <a:rPr lang="en-US" sz="5100" dirty="0" smtClean="0"/>
              <a:t>same </a:t>
            </a:r>
            <a:r>
              <a:rPr lang="en-US" sz="5100" dirty="0" err="1" smtClean="0"/>
              <a:t>immunosupression</a:t>
            </a:r>
            <a:r>
              <a:rPr lang="en-US" sz="5100" dirty="0" smtClean="0"/>
              <a:t>, same 3 year end point (2020)</a:t>
            </a:r>
            <a:endParaRPr lang="en-US" sz="6000" dirty="0" smtClean="0"/>
          </a:p>
        </p:txBody>
      </p:sp>
      <p:pic>
        <p:nvPicPr>
          <p:cNvPr id="4" name="Picture 2" descr="TRANSEUR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641" y="6942181"/>
            <a:ext cx="6213094" cy="21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0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pic>
        <p:nvPicPr>
          <p:cNvPr id="4" name="Picture 2" descr="TRANSEUR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306" y="3090118"/>
            <a:ext cx="8405111" cy="2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8668" y="6837988"/>
            <a:ext cx="17683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Arial"/>
                <a:cs typeface="Arial"/>
              </a:rPr>
              <a:t> About 16 transplants between </a:t>
            </a:r>
            <a:r>
              <a:rPr lang="en-GB" sz="7200" dirty="0">
                <a:latin typeface="Arial"/>
                <a:cs typeface="Arial"/>
              </a:rPr>
              <a:t>May </a:t>
            </a:r>
            <a:r>
              <a:rPr lang="en-GB" sz="7200" dirty="0" smtClean="0">
                <a:latin typeface="Arial"/>
                <a:cs typeface="Arial"/>
              </a:rPr>
              <a:t>2015 – September 2016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7200" dirty="0">
                <a:latin typeface="Arial"/>
                <a:cs typeface="Arial"/>
              </a:rPr>
              <a:t> </a:t>
            </a:r>
            <a:r>
              <a:rPr lang="en-GB" sz="7200" dirty="0" smtClean="0">
                <a:latin typeface="Arial"/>
                <a:cs typeface="Arial"/>
              </a:rPr>
              <a:t>At least </a:t>
            </a:r>
            <a:r>
              <a:rPr lang="en-GB" sz="7200" i="1" dirty="0" smtClean="0">
                <a:latin typeface="Arial"/>
                <a:cs typeface="Arial"/>
              </a:rPr>
              <a:t>15 </a:t>
            </a:r>
            <a:r>
              <a:rPr lang="en-GB" sz="7200" i="1" dirty="0">
                <a:latin typeface="Arial"/>
                <a:cs typeface="Arial"/>
              </a:rPr>
              <a:t>cancellations due to insufficient </a:t>
            </a:r>
            <a:r>
              <a:rPr lang="en-GB" sz="7200" i="1" dirty="0" smtClean="0">
                <a:latin typeface="Arial"/>
                <a:cs typeface="Arial"/>
              </a:rPr>
              <a:t>tissue</a:t>
            </a:r>
            <a:endParaRPr lang="en-GB" sz="7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8667" y="2771743"/>
            <a:ext cx="19249467" cy="9980282"/>
          </a:xfrm>
        </p:spPr>
        <p:txBody>
          <a:bodyPr/>
          <a:lstStyle/>
          <a:p>
            <a:r>
              <a:rPr lang="en-US" sz="6000" b="1" dirty="0"/>
              <a:t>FUTURE – </a:t>
            </a:r>
            <a:r>
              <a:rPr lang="en-US" sz="6000" b="1" dirty="0" smtClean="0"/>
              <a:t>Stem </a:t>
            </a:r>
            <a:r>
              <a:rPr lang="en-US" sz="6000" b="1" dirty="0"/>
              <a:t>cells </a:t>
            </a:r>
            <a:r>
              <a:rPr lang="en-US" sz="6000" b="1" dirty="0" smtClean="0"/>
              <a:t>(</a:t>
            </a:r>
            <a:r>
              <a:rPr lang="en-US" sz="6000" b="1" dirty="0" err="1" smtClean="0"/>
              <a:t>hESCs</a:t>
            </a:r>
            <a:r>
              <a:rPr lang="en-US" sz="6000" b="1" dirty="0" smtClean="0"/>
              <a:t> or </a:t>
            </a:r>
            <a:r>
              <a:rPr lang="en-US" sz="6000" b="1" dirty="0" err="1" smtClean="0"/>
              <a:t>iPSCs</a:t>
            </a:r>
            <a:r>
              <a:rPr lang="en-US" sz="6000" b="1" dirty="0" smtClean="0"/>
              <a:t>)</a:t>
            </a:r>
          </a:p>
          <a:p>
            <a:r>
              <a:rPr lang="en-US" sz="6000" dirty="0" smtClean="0"/>
              <a:t>avoid ethical and logistical issues </a:t>
            </a:r>
          </a:p>
          <a:p>
            <a:r>
              <a:rPr lang="en-US" sz="6000" dirty="0" smtClean="0"/>
              <a:t>controlled differentiation into a </a:t>
            </a:r>
            <a:r>
              <a:rPr lang="en-US" sz="6000" dirty="0"/>
              <a:t>defined </a:t>
            </a:r>
            <a:r>
              <a:rPr lang="en-US" sz="6000" dirty="0" smtClean="0"/>
              <a:t>cell product</a:t>
            </a:r>
            <a:endParaRPr lang="en-US" sz="6000" dirty="0"/>
          </a:p>
          <a:p>
            <a:r>
              <a:rPr lang="en-US" sz="6000" dirty="0" smtClean="0"/>
              <a:t>dopaminergic neurons from </a:t>
            </a:r>
            <a:r>
              <a:rPr lang="en-US" sz="6000" dirty="0" err="1" smtClean="0"/>
              <a:t>hESCs</a:t>
            </a:r>
            <a:r>
              <a:rPr lang="en-US" sz="6000" dirty="0" smtClean="0"/>
              <a:t> have similar efficacy to fetal ventral midbrain transplants</a:t>
            </a:r>
          </a:p>
        </p:txBody>
      </p:sp>
    </p:spTree>
    <p:extLst>
      <p:ext uri="{BB962C8B-B14F-4D97-AF65-F5344CB8AC3E}">
        <p14:creationId xmlns:p14="http://schemas.microsoft.com/office/powerpoint/2010/main" val="28431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-327617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Cell Based therapies for Parkinson’s Disease: Past present and future (Roger Barker)</a:t>
            </a:r>
            <a:endParaRPr lang="en-US" sz="66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8667" y="2771743"/>
            <a:ext cx="19249467" cy="9980282"/>
          </a:xfrm>
        </p:spPr>
        <p:txBody>
          <a:bodyPr/>
          <a:lstStyle/>
          <a:p>
            <a:r>
              <a:rPr lang="en-US" sz="6000" b="1" dirty="0"/>
              <a:t>FUTURE – </a:t>
            </a:r>
            <a:r>
              <a:rPr lang="en-US" sz="6000" b="1" dirty="0" smtClean="0"/>
              <a:t>Stem </a:t>
            </a:r>
            <a:r>
              <a:rPr lang="en-US" sz="6000" b="1" dirty="0"/>
              <a:t>cells </a:t>
            </a:r>
            <a:r>
              <a:rPr lang="en-US" sz="6000" b="1" dirty="0" smtClean="0"/>
              <a:t>(</a:t>
            </a:r>
            <a:r>
              <a:rPr lang="en-US" sz="6000" b="1" dirty="0" err="1" smtClean="0"/>
              <a:t>hESCs</a:t>
            </a:r>
            <a:r>
              <a:rPr lang="en-US" sz="6000" b="1" dirty="0" smtClean="0"/>
              <a:t> or </a:t>
            </a:r>
            <a:r>
              <a:rPr lang="en-US" sz="6000" b="1" dirty="0" err="1" smtClean="0"/>
              <a:t>iPSCs</a:t>
            </a:r>
            <a:r>
              <a:rPr lang="en-US" sz="6000" b="1" dirty="0" smtClean="0"/>
              <a:t>)</a:t>
            </a:r>
          </a:p>
          <a:p>
            <a:r>
              <a:rPr lang="en-US" sz="6000" dirty="0" smtClean="0"/>
              <a:t>avoid ethical and logistical issues </a:t>
            </a:r>
          </a:p>
          <a:p>
            <a:r>
              <a:rPr lang="en-US" sz="6000" dirty="0" smtClean="0"/>
              <a:t>controlled differentiation into a </a:t>
            </a:r>
            <a:r>
              <a:rPr lang="en-US" sz="6000" dirty="0"/>
              <a:t>defined </a:t>
            </a:r>
            <a:r>
              <a:rPr lang="en-US" sz="6000" dirty="0" smtClean="0"/>
              <a:t>cell product</a:t>
            </a:r>
            <a:endParaRPr lang="en-US" sz="6000" dirty="0"/>
          </a:p>
          <a:p>
            <a:r>
              <a:rPr lang="en-US" sz="6000" dirty="0" smtClean="0"/>
              <a:t>dopaminergic neurons from </a:t>
            </a:r>
            <a:r>
              <a:rPr lang="en-US" sz="6000" dirty="0" err="1" smtClean="0"/>
              <a:t>hESCs</a:t>
            </a:r>
            <a:r>
              <a:rPr lang="en-US" sz="6000" dirty="0" smtClean="0"/>
              <a:t> have similar efficacy to fetal ventral midbrain transplants</a:t>
            </a:r>
          </a:p>
          <a:p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068667" y="8658638"/>
            <a:ext cx="183682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6000" b="1" dirty="0" err="1" smtClean="0"/>
              <a:t>GForce</a:t>
            </a:r>
            <a:r>
              <a:rPr lang="en-US" sz="6000" b="1" dirty="0" smtClean="0"/>
              <a:t>-</a:t>
            </a:r>
            <a:r>
              <a:rPr lang="en-US" sz="6000" b="1" dirty="0"/>
              <a:t>PD </a:t>
            </a:r>
            <a:r>
              <a:rPr lang="en-US" sz="6000" dirty="0"/>
              <a:t>= global initiative in coordinating stem </a:t>
            </a:r>
            <a:r>
              <a:rPr lang="en-US" sz="6000" dirty="0" smtClean="0"/>
              <a:t>cell-based </a:t>
            </a:r>
            <a:r>
              <a:rPr lang="en-US" sz="6000" dirty="0"/>
              <a:t>treatments for PD.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/>
              <a:t>	- </a:t>
            </a:r>
            <a:r>
              <a:rPr lang="en-US" sz="6000" dirty="0" err="1"/>
              <a:t>CiRA</a:t>
            </a:r>
            <a:r>
              <a:rPr lang="en-US" sz="6000" dirty="0"/>
              <a:t> - </a:t>
            </a:r>
            <a:r>
              <a:rPr lang="en-US" sz="6000" dirty="0" err="1"/>
              <a:t>iPSC</a:t>
            </a:r>
            <a:r>
              <a:rPr lang="en-US" sz="6000" dirty="0"/>
              <a:t> in PD trial in </a:t>
            </a:r>
            <a:r>
              <a:rPr lang="en-US" sz="6000" dirty="0" smtClean="0"/>
              <a:t>2017 (</a:t>
            </a:r>
            <a:r>
              <a:rPr lang="en-US" sz="6000" b="1" dirty="0" smtClean="0"/>
              <a:t>Japan</a:t>
            </a:r>
            <a:r>
              <a:rPr lang="en-US" sz="6000" dirty="0" smtClean="0"/>
              <a:t>) </a:t>
            </a:r>
            <a:endParaRPr lang="en-US" sz="6000" dirty="0"/>
          </a:p>
          <a:p>
            <a:pPr marL="571500" indent="-571500">
              <a:buFont typeface="Arial"/>
              <a:buChar char="•"/>
            </a:pPr>
            <a:r>
              <a:rPr lang="en-US" sz="6000" dirty="0"/>
              <a:t>	- NYSTEM trial </a:t>
            </a:r>
            <a:r>
              <a:rPr lang="en-US" sz="6000" dirty="0" err="1"/>
              <a:t>hESC</a:t>
            </a:r>
            <a:r>
              <a:rPr lang="en-US" sz="6000" dirty="0"/>
              <a:t> in PD in 2018 </a:t>
            </a:r>
            <a:r>
              <a:rPr lang="en-US" sz="6000" dirty="0" smtClean="0"/>
              <a:t>(</a:t>
            </a:r>
            <a:r>
              <a:rPr lang="en-US" sz="6000" b="1" dirty="0" smtClean="0"/>
              <a:t>USA</a:t>
            </a:r>
            <a:r>
              <a:rPr lang="en-US" sz="6000" dirty="0" smtClean="0"/>
              <a:t>)</a:t>
            </a:r>
            <a:endParaRPr lang="en-US" sz="6000" dirty="0"/>
          </a:p>
          <a:p>
            <a:pPr marL="571500" indent="-571500">
              <a:buFont typeface="Arial"/>
              <a:buChar char="•"/>
            </a:pPr>
            <a:r>
              <a:rPr lang="en-US" sz="6000" dirty="0"/>
              <a:t>	- </a:t>
            </a:r>
            <a:r>
              <a:rPr lang="en-US" sz="6000" dirty="0" err="1" smtClean="0"/>
              <a:t>NeuroStemCellRepair</a:t>
            </a:r>
            <a:r>
              <a:rPr lang="en-US" sz="6000" dirty="0" smtClean="0"/>
              <a:t> </a:t>
            </a:r>
            <a:r>
              <a:rPr lang="en-US" sz="6000" dirty="0" err="1"/>
              <a:t>hESC</a:t>
            </a:r>
            <a:r>
              <a:rPr lang="en-US" sz="6000" dirty="0"/>
              <a:t> in PD in 2018/</a:t>
            </a:r>
            <a:r>
              <a:rPr lang="en-US" sz="6000" dirty="0" smtClean="0"/>
              <a:t>2019 (</a:t>
            </a:r>
            <a:r>
              <a:rPr lang="en-US" sz="6000" b="1" dirty="0" smtClean="0"/>
              <a:t>UK/Sweden</a:t>
            </a:r>
            <a:r>
              <a:rPr lang="en-US" sz="6000" dirty="0" smtClean="0"/>
              <a:t>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261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Plenary Session: An update of brain circuits in Parkinson’s and </a:t>
            </a:r>
            <a:r>
              <a:rPr lang="en-US" b="1" dirty="0" smtClean="0"/>
              <a:t>Deep Brain Stimulation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86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53" y="2069308"/>
            <a:ext cx="14503400" cy="9620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9149" y="11995971"/>
            <a:ext cx="4278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 smtClean="0"/>
              <a:t>June 2019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19956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45893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Deep Brain Stimulation</a:t>
            </a:r>
            <a:br>
              <a:rPr lang="en-US" sz="6600" b="1" u="sng" dirty="0" smtClean="0"/>
            </a:br>
            <a:r>
              <a:rPr lang="en-US" sz="6600" b="1" u="sng" dirty="0" smtClean="0"/>
              <a:t> Andres M Lozano, University of Toronto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902099"/>
            <a:ext cx="19249467" cy="9980282"/>
          </a:xfrm>
        </p:spPr>
        <p:txBody>
          <a:bodyPr/>
          <a:lstStyle/>
          <a:p>
            <a:r>
              <a:rPr lang="en-US" sz="6000" dirty="0" smtClean="0"/>
              <a:t>Deep brain stimulation is the delivery of an electrical current to an area of the brain - in PD bilateral to the </a:t>
            </a:r>
            <a:r>
              <a:rPr lang="en-US" sz="6000" dirty="0" err="1" smtClean="0"/>
              <a:t>subthalamic</a:t>
            </a:r>
            <a:r>
              <a:rPr lang="en-US" sz="6000" dirty="0" smtClean="0"/>
              <a:t> nucleus</a:t>
            </a:r>
            <a:r>
              <a:rPr lang="en-US" sz="6000" dirty="0"/>
              <a:t> </a:t>
            </a:r>
            <a:r>
              <a:rPr lang="en-US" sz="6000" dirty="0" smtClean="0"/>
              <a:t>(STN) </a:t>
            </a:r>
          </a:p>
          <a:p>
            <a:r>
              <a:rPr lang="en-US" sz="6000" dirty="0" smtClean="0"/>
              <a:t>150,000 PD patients have received it worldwide and currently 10,000 patients per year</a:t>
            </a:r>
          </a:p>
          <a:p>
            <a:pPr marL="0" indent="0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3015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45893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Deep Brain Stimulation</a:t>
            </a:r>
            <a:br>
              <a:rPr lang="en-US" sz="6600" b="1" u="sng" dirty="0" smtClean="0"/>
            </a:br>
            <a:r>
              <a:rPr lang="en-US" sz="6600" b="1" u="sng" dirty="0" smtClean="0"/>
              <a:t> Andres M Lozano, University of Toronto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902099"/>
            <a:ext cx="19249467" cy="9980282"/>
          </a:xfrm>
        </p:spPr>
        <p:txBody>
          <a:bodyPr/>
          <a:lstStyle/>
          <a:p>
            <a:r>
              <a:rPr lang="en-US" sz="6000" dirty="0" smtClean="0"/>
              <a:t>Deep brain stimulation is the delivery of an electrical current to an area of the brain - in PD bilateral to the </a:t>
            </a:r>
            <a:r>
              <a:rPr lang="en-US" sz="6000" dirty="0" err="1" smtClean="0"/>
              <a:t>subthalamic</a:t>
            </a:r>
            <a:r>
              <a:rPr lang="en-US" sz="6000" dirty="0" smtClean="0"/>
              <a:t> nucleus</a:t>
            </a:r>
            <a:r>
              <a:rPr lang="en-US" sz="6000" dirty="0"/>
              <a:t> </a:t>
            </a:r>
            <a:r>
              <a:rPr lang="en-US" sz="6000" dirty="0" smtClean="0"/>
              <a:t>(STN) </a:t>
            </a:r>
          </a:p>
          <a:p>
            <a:r>
              <a:rPr lang="en-US" sz="6000" dirty="0" smtClean="0"/>
              <a:t>150,000 PD patients have received it worldwide and currently 10,000 patients per year</a:t>
            </a:r>
          </a:p>
          <a:p>
            <a:r>
              <a:rPr lang="en-US" sz="6000" dirty="0" smtClean="0"/>
              <a:t>Best Outcome – Better quality of life with reduced motor fluctuations, tremor, rigidity, </a:t>
            </a:r>
            <a:r>
              <a:rPr lang="en-US" sz="6000" dirty="0" err="1" smtClean="0"/>
              <a:t>akinesia</a:t>
            </a:r>
            <a:r>
              <a:rPr lang="en-US" sz="6000" dirty="0" smtClean="0"/>
              <a:t>, gait and postural problems. </a:t>
            </a:r>
            <a:r>
              <a:rPr lang="en-US" sz="6000" b="1" dirty="0"/>
              <a:t>N</a:t>
            </a:r>
            <a:r>
              <a:rPr lang="en-US" sz="6000" b="1" dirty="0" smtClean="0"/>
              <a:t>on-motor symptoms are resistant to surgery (Sleep problems, depression </a:t>
            </a:r>
            <a:r>
              <a:rPr lang="en-US" sz="6000" b="1" dirty="0" err="1" smtClean="0"/>
              <a:t>etc</a:t>
            </a:r>
            <a:r>
              <a:rPr lang="en-US" sz="6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6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67" y="2781041"/>
            <a:ext cx="19249467" cy="9980282"/>
          </a:xfrm>
        </p:spPr>
        <p:txBody>
          <a:bodyPr/>
          <a:lstStyle/>
          <a:p>
            <a:r>
              <a:rPr lang="en-US" sz="6000" b="1" u="sng" dirty="0" smtClean="0"/>
              <a:t>MRI </a:t>
            </a:r>
            <a:r>
              <a:rPr lang="en-US" sz="6000" b="1" u="sng" dirty="0"/>
              <a:t>guided Focused </a:t>
            </a:r>
            <a:r>
              <a:rPr lang="en-US" sz="6000" b="1" u="sng" dirty="0" smtClean="0"/>
              <a:t>Ultrasound</a:t>
            </a:r>
            <a:r>
              <a:rPr lang="en-US" sz="6000" b="1" dirty="0" smtClean="0"/>
              <a:t> </a:t>
            </a:r>
            <a:r>
              <a:rPr lang="en-US" sz="6000" dirty="0" smtClean="0"/>
              <a:t>(</a:t>
            </a:r>
            <a:r>
              <a:rPr lang="en-US" sz="6000" dirty="0"/>
              <a:t>trans-skull </a:t>
            </a:r>
            <a:r>
              <a:rPr lang="en-US" sz="6000" dirty="0" smtClean="0"/>
              <a:t>penetration – i.e. </a:t>
            </a:r>
            <a:r>
              <a:rPr lang="en-US" sz="6000" b="1" u="sng" dirty="0" smtClean="0"/>
              <a:t>no surgery</a:t>
            </a:r>
            <a:r>
              <a:rPr lang="en-US" sz="6000" dirty="0" smtClean="0"/>
              <a:t>) showed promising results</a:t>
            </a:r>
            <a:r>
              <a:rPr lang="en-US" sz="6000" b="1" dirty="0"/>
              <a:t> </a:t>
            </a:r>
            <a:r>
              <a:rPr lang="en-US" sz="6000" dirty="0" smtClean="0"/>
              <a:t>in for </a:t>
            </a:r>
            <a:r>
              <a:rPr lang="en-US" sz="6000" dirty="0"/>
              <a:t>essential tremor </a:t>
            </a:r>
            <a:r>
              <a:rPr lang="en-US" sz="6000" dirty="0" smtClean="0"/>
              <a:t>(</a:t>
            </a:r>
            <a:r>
              <a:rPr lang="en-US" sz="6000" dirty="0"/>
              <a:t>n=40</a:t>
            </a:r>
            <a:r>
              <a:rPr lang="en-US" sz="6000" dirty="0" smtClean="0"/>
              <a:t>) (</a:t>
            </a:r>
            <a:r>
              <a:rPr lang="en-US" sz="6000" dirty="0"/>
              <a:t>NEJM, 375,8 2016)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8667" y="8542"/>
            <a:ext cx="19249467" cy="2520047"/>
          </a:xfrm>
        </p:spPr>
        <p:txBody>
          <a:bodyPr/>
          <a:lstStyle/>
          <a:p>
            <a:r>
              <a:rPr lang="en-US" sz="6600" b="1" u="sng" dirty="0" smtClean="0"/>
              <a:t>Deep Brain Stimulation</a:t>
            </a:r>
            <a:br>
              <a:rPr lang="en-US" sz="6600" b="1" u="sng" dirty="0" smtClean="0"/>
            </a:br>
            <a:r>
              <a:rPr lang="en-US" sz="6600" b="1" u="sng" dirty="0" smtClean="0"/>
              <a:t> Andres M Lozano, University of Toronto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344766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S5 Short - Preoperati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73569" y="3748291"/>
            <a:ext cx="10675022" cy="6004699"/>
          </a:xfrm>
          <a:prstGeom prst="rect">
            <a:avLst/>
          </a:prstGeom>
        </p:spPr>
      </p:pic>
      <p:pic>
        <p:nvPicPr>
          <p:cNvPr id="5" name="revolutionary scalpel-free surgery-lightfoot v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63432" y="3589874"/>
            <a:ext cx="7996053" cy="5997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2934" y="1200367"/>
            <a:ext cx="14342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/>
              <a:t>MRI guided Focused Ultrasound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928104" y="10495658"/>
            <a:ext cx="322395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Pretreatment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15138" y="10707891"/>
            <a:ext cx="36038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4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Session: Disease modification - an update on 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3641491"/>
            <a:ext cx="19249467" cy="2520047"/>
          </a:xfrm>
        </p:spPr>
        <p:txBody>
          <a:bodyPr/>
          <a:lstStyle/>
          <a:p>
            <a:r>
              <a:rPr lang="en-US" sz="6600" b="1" u="sng" dirty="0" err="1" smtClean="0"/>
              <a:t>aSyn</a:t>
            </a:r>
            <a:r>
              <a:rPr lang="en-US" sz="6600" b="1" u="sng" dirty="0" smtClean="0"/>
              <a:t> vaccines, passive immunization and novel small molecules </a:t>
            </a:r>
            <a:r>
              <a:rPr lang="en-US" sz="6600" b="1" u="sng" dirty="0"/>
              <a:t>(</a:t>
            </a:r>
            <a:r>
              <a:rPr lang="en-US" sz="6600" b="1" u="sng" dirty="0" err="1" smtClean="0"/>
              <a:t>Eliezer</a:t>
            </a:r>
            <a:r>
              <a:rPr lang="en-US" sz="6600" b="1" u="sng" dirty="0" smtClean="0"/>
              <a:t> </a:t>
            </a:r>
            <a:r>
              <a:rPr lang="en-US" sz="6600" b="1" u="sng" dirty="0" err="1" smtClean="0"/>
              <a:t>Masliah</a:t>
            </a:r>
            <a:r>
              <a:rPr lang="en-US" sz="6600" b="1" u="sng" dirty="0" smtClean="0"/>
              <a:t>)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11628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J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35" y="1505873"/>
            <a:ext cx="7048500" cy="283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67" y="211660"/>
            <a:ext cx="19249467" cy="1759179"/>
          </a:xfrm>
        </p:spPr>
        <p:txBody>
          <a:bodyPr/>
          <a:lstStyle/>
          <a:p>
            <a:r>
              <a:rPr lang="en-US" sz="6600" b="1" u="sng" dirty="0" err="1" smtClean="0"/>
              <a:t>aSyn</a:t>
            </a:r>
            <a:r>
              <a:rPr lang="en-US" sz="6600" b="1" u="sng" dirty="0" smtClean="0"/>
              <a:t> vaccine - active immunization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1" y="4676613"/>
            <a:ext cx="20963509" cy="9980282"/>
          </a:xfrm>
        </p:spPr>
        <p:txBody>
          <a:bodyPr/>
          <a:lstStyle/>
          <a:p>
            <a:r>
              <a:rPr lang="en-US" sz="5400" b="1" dirty="0" smtClean="0"/>
              <a:t>PD01A AFFITOPE </a:t>
            </a:r>
            <a:r>
              <a:rPr lang="en-US" sz="5400" dirty="0" smtClean="0"/>
              <a:t>(small </a:t>
            </a:r>
            <a:r>
              <a:rPr lang="en-US" sz="5400" dirty="0" err="1" smtClean="0"/>
              <a:t>aSyn</a:t>
            </a:r>
            <a:r>
              <a:rPr lang="en-US" sz="5400" dirty="0" smtClean="0"/>
              <a:t> peptide) – (</a:t>
            </a:r>
            <a:r>
              <a:rPr lang="en-US" sz="5400" dirty="0" err="1" smtClean="0"/>
              <a:t>Mandler</a:t>
            </a:r>
            <a:r>
              <a:rPr lang="en-US" sz="5400" dirty="0" smtClean="0"/>
              <a:t>, 2014)</a:t>
            </a:r>
          </a:p>
          <a:p>
            <a:pPr lvl="1"/>
            <a:r>
              <a:rPr lang="en-US" sz="4500" dirty="0" smtClean="0"/>
              <a:t>tested in mouse models (Thy1.2-haSyn and </a:t>
            </a:r>
            <a:r>
              <a:rPr lang="en-US" sz="4500" dirty="0" err="1" smtClean="0"/>
              <a:t>pdgf-haSyn</a:t>
            </a:r>
            <a:r>
              <a:rPr lang="en-US" sz="4500" dirty="0" smtClean="0"/>
              <a:t>)</a:t>
            </a:r>
          </a:p>
          <a:p>
            <a:pPr lvl="1"/>
            <a:r>
              <a:rPr lang="en-US" sz="4500" dirty="0" smtClean="0"/>
              <a:t>reduce cerebral </a:t>
            </a:r>
            <a:r>
              <a:rPr lang="en-US" sz="4500" dirty="0" err="1" smtClean="0"/>
              <a:t>aSyn</a:t>
            </a:r>
            <a:endParaRPr lang="en-US" sz="4500" dirty="0"/>
          </a:p>
          <a:p>
            <a:pPr lvl="1"/>
            <a:r>
              <a:rPr lang="en-US" sz="4500" dirty="0" smtClean="0"/>
              <a:t>ameliorate </a:t>
            </a:r>
            <a:r>
              <a:rPr lang="en-US" sz="4500" dirty="0" err="1" smtClean="0"/>
              <a:t>neurodegeneration</a:t>
            </a:r>
            <a:r>
              <a:rPr lang="en-US" sz="4500" dirty="0" smtClean="0"/>
              <a:t> and dopaminergic loss in striatum</a:t>
            </a:r>
          </a:p>
          <a:p>
            <a:pPr lvl="1"/>
            <a:r>
              <a:rPr lang="en-US" sz="4500" dirty="0" smtClean="0"/>
              <a:t>promote </a:t>
            </a:r>
            <a:r>
              <a:rPr lang="en-US" sz="4500" dirty="0" err="1" smtClean="0"/>
              <a:t>aSyn</a:t>
            </a:r>
            <a:r>
              <a:rPr lang="en-US" sz="4500" dirty="0" smtClean="0"/>
              <a:t> clearance by microglia</a:t>
            </a:r>
          </a:p>
          <a:p>
            <a:r>
              <a:rPr lang="en-US" sz="5400" dirty="0" smtClean="0"/>
              <a:t>Phase I trial in 12 PD patients showed vaccine to be safe</a:t>
            </a:r>
          </a:p>
          <a:p>
            <a:r>
              <a:rPr lang="en-US" sz="5400" dirty="0" smtClean="0"/>
              <a:t>50% of patients developed </a:t>
            </a:r>
            <a:r>
              <a:rPr lang="en-US" sz="5400" dirty="0" err="1" smtClean="0"/>
              <a:t>aSyn</a:t>
            </a:r>
            <a:r>
              <a:rPr lang="en-US" sz="5400" dirty="0" smtClean="0"/>
              <a:t> </a:t>
            </a:r>
            <a:r>
              <a:rPr lang="en-US" sz="5400" dirty="0" err="1" smtClean="0"/>
              <a:t>antiboides</a:t>
            </a:r>
            <a:r>
              <a:rPr lang="en-US" sz="5400" dirty="0" smtClean="0"/>
              <a:t> in blood and CSF</a:t>
            </a:r>
          </a:p>
          <a:p>
            <a:r>
              <a:rPr lang="en-US" sz="5400" dirty="0" smtClean="0"/>
              <a:t>Phase IIA in PD and new trial in multiple system atrophy (MSA)  patients.</a:t>
            </a:r>
          </a:p>
          <a:p>
            <a:endParaRPr lang="en-US" sz="5400" dirty="0" smtClean="0"/>
          </a:p>
        </p:txBody>
      </p:sp>
      <p:pic>
        <p:nvPicPr>
          <p:cNvPr id="4" name="Picture 3" descr="AFFiR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83" y="1883300"/>
            <a:ext cx="4936927" cy="24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08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08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2495</TotalTime>
  <Words>911</Words>
  <Application>Microsoft Macintosh PowerPoint</Application>
  <PresentationFormat>Custom</PresentationFormat>
  <Paragraphs>104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PowerPoint Presentation</vt:lpstr>
      <vt:lpstr>PowerPoint Presentation</vt:lpstr>
      <vt:lpstr>Deep Brain Stimulation  Andres M Lozano, University of Toronto</vt:lpstr>
      <vt:lpstr>Deep Brain Stimulation  Andres M Lozano, University of Toronto</vt:lpstr>
      <vt:lpstr>Deep Brain Stimulation  Andres M Lozano, University of Toronto</vt:lpstr>
      <vt:lpstr>PowerPoint Presentation</vt:lpstr>
      <vt:lpstr>PowerPoint Presentation</vt:lpstr>
      <vt:lpstr>aSyn vaccines, passive immunization and novel small molecules (Eliezer Masliah)</vt:lpstr>
      <vt:lpstr>aSyn vaccine - active immunization</vt:lpstr>
      <vt:lpstr>aSyn vaccine - passive immunization</vt:lpstr>
      <vt:lpstr>Small molecules against aSyn</vt:lpstr>
      <vt:lpstr>Clinical Trials with therapeutics against aSyn</vt:lpstr>
      <vt:lpstr>PowerPoint Presentation</vt:lpstr>
      <vt:lpstr>Cell Based therapies for Parkinson’s Disease: Past present and future (Roger Barker)</vt:lpstr>
      <vt:lpstr>Cell Based therapies for Parkinson’s Disease: Past present and future (Roger Barker)</vt:lpstr>
      <vt:lpstr>Cell Based therapies for Parkinson’s Disease: Past present and future (Roger Barker)</vt:lpstr>
      <vt:lpstr>Cell Based therapies for Parkinson’s Disease: Past present and future (Roger Barker)</vt:lpstr>
      <vt:lpstr>Cell Based therapies for Parkinson’s Disease: Past present and future (Roger Barker)</vt:lpstr>
      <vt:lpstr>Cell Based therapies for Parkinson’s Disease: Past present and future (Roger Barker)</vt:lpstr>
      <vt:lpstr>PowerPoint Presentation</vt:lpstr>
    </vt:vector>
  </TitlesOfParts>
  <Company>Edinburgh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Drummond</dc:creator>
  <cp:lastModifiedBy>Tilo Kunath</cp:lastModifiedBy>
  <cp:revision>505</cp:revision>
  <dcterms:created xsi:type="dcterms:W3CDTF">2016-10-08T17:00:39Z</dcterms:created>
  <dcterms:modified xsi:type="dcterms:W3CDTF">2016-11-28T10:16:01Z</dcterms:modified>
</cp:coreProperties>
</file>